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Playfair Display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586720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86720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733218" y="2235350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1000"/>
              </a:spcBef>
              <a:buSzPct val="100000"/>
              <a:defRPr sz="4800"/>
            </a:lvl1pPr>
            <a:lvl2pPr lvl="1">
              <a:spcBef>
                <a:spcPts val="1000"/>
              </a:spcBef>
              <a:buSzPct val="100000"/>
              <a:defRPr sz="4800"/>
            </a:lvl2pPr>
            <a:lvl3pPr lvl="2">
              <a:spcBef>
                <a:spcPts val="1000"/>
              </a:spcBef>
              <a:buSzPct val="100000"/>
              <a:defRPr sz="4800"/>
            </a:lvl3pPr>
            <a:lvl4pPr lvl="3">
              <a:spcBef>
                <a:spcPts val="1000"/>
              </a:spcBef>
              <a:buSzPct val="100000"/>
              <a:defRPr sz="4800"/>
            </a:lvl4pPr>
            <a:lvl5pPr lvl="4">
              <a:spcBef>
                <a:spcPts val="1000"/>
              </a:spcBef>
              <a:buSzPct val="100000"/>
              <a:defRPr sz="4800"/>
            </a:lvl5pPr>
            <a:lvl6pPr lvl="5">
              <a:spcBef>
                <a:spcPts val="1000"/>
              </a:spcBef>
              <a:buSzPct val="100000"/>
              <a:defRPr sz="4800"/>
            </a:lvl6pPr>
            <a:lvl7pPr lvl="6">
              <a:spcBef>
                <a:spcPts val="1000"/>
              </a:spcBef>
              <a:buSzPct val="100000"/>
              <a:defRPr sz="4800"/>
            </a:lvl7pPr>
            <a:lvl8pPr lvl="7">
              <a:spcBef>
                <a:spcPts val="1000"/>
              </a:spcBef>
              <a:buSzPct val="100000"/>
              <a:defRPr sz="4800"/>
            </a:lvl8pPr>
            <a:lvl9pPr lvl="8">
              <a:spcBef>
                <a:spcPts val="100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1pPr>
            <a:lvl2pPr lvl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2pPr>
            <a:lvl3pPr lvl="2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3pPr>
            <a:lvl4pPr lvl="3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4pPr>
            <a:lvl5pPr lvl="4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5pPr>
            <a:lvl6pPr lvl="5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6pPr>
            <a:lvl7pPr lvl="6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7pPr>
            <a:lvl8pPr lvl="7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8pPr>
            <a:lvl9pPr lvl="8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4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586720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586720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586725" y="1353787"/>
            <a:ext cx="7970700" cy="153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6"/>
              </a:buClr>
              <a:buSzPct val="100000"/>
              <a:defRPr sz="10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86725" y="2968387"/>
            <a:ext cx="79707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586720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586720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23"/>
          <p:cNvCxnSpPr/>
          <p:nvPr/>
        </p:nvCxnSpPr>
        <p:spPr>
          <a:xfrm>
            <a:off x="419425" y="1154194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hape 28"/>
          <p:cNvCxnSpPr/>
          <p:nvPr/>
        </p:nvCxnSpPr>
        <p:spPr>
          <a:xfrm>
            <a:off x="419425" y="1154194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hape 37"/>
          <p:cNvCxnSpPr/>
          <p:nvPr/>
        </p:nvCxnSpPr>
        <p:spPr>
          <a:xfrm>
            <a:off x="411043" y="1417772"/>
            <a:ext cx="3852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586720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586720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8" name="Shape 4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  <a:defRPr sz="21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Lato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Lato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en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hyperlink" Target="https://pulkitgarg2014.wixsite.com/farmfriend" TargetMode="Externa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 descr="iStock_000025901942XLarg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58749"/>
            <a:ext cx="9143999" cy="606100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>
            <a:spLocks noGrp="1"/>
          </p:cNvSpPr>
          <p:nvPr>
            <p:ph type="ctrTitle"/>
          </p:nvPr>
        </p:nvSpPr>
        <p:spPr>
          <a:xfrm>
            <a:off x="311700" y="1989150"/>
            <a:ext cx="8618400" cy="11652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6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Farm Friend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subTitle" idx="1"/>
          </p:nvPr>
        </p:nvSpPr>
        <p:spPr>
          <a:xfrm>
            <a:off x="311700" y="3154350"/>
            <a:ext cx="8520600" cy="203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Crowdfunding for Farms</a:t>
            </a:r>
          </a:p>
          <a:p>
            <a:pPr lvl="0" algn="ctr" rtl="0">
              <a:spcBef>
                <a:spcPts val="0"/>
              </a:spcBef>
              <a:buNone/>
            </a:pPr>
            <a:endParaRPr sz="3000" b="1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Neal, Mrinoy, Pulkit, Jacob, Alan</a:t>
            </a:r>
          </a:p>
          <a:p>
            <a:pPr lvl="0" algn="ctr">
              <a:spcBef>
                <a:spcPts val="0"/>
              </a:spcBef>
              <a:buNone/>
            </a:pPr>
            <a:endParaRPr b="1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71" name="Shape 71" descr="farmfrien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025" y="2114724"/>
            <a:ext cx="914049" cy="91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 descr="farmfrien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6050" y="2114724"/>
            <a:ext cx="914049" cy="91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509550" y="1921350"/>
            <a:ext cx="4282787" cy="1537946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u="sng" dirty="0">
                <a:hlinkClick r:id="rId5"/>
              </a:rPr>
              <a:t>Website Demo</a:t>
            </a:r>
          </a:p>
          <a:p>
            <a:pPr lvl="0" algn="ctr">
              <a:spcBef>
                <a:spcPts val="0"/>
              </a:spcBef>
              <a:buNone/>
            </a:pPr>
            <a:endParaRPr sz="4000" dirty="0"/>
          </a:p>
        </p:txBody>
      </p:sp>
      <p:pic>
        <p:nvPicPr>
          <p:cNvPr id="157" name="Shape 157" descr="farmfrien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50656" y="495538"/>
            <a:ext cx="1000574" cy="100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our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02363" y="0"/>
            <a:ext cx="2941637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75273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    Thank You Farm Friends 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3625" y="1301850"/>
            <a:ext cx="4162500" cy="3630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" sz="2400">
                <a:solidFill>
                  <a:schemeClr val="dk1"/>
                </a:solidFill>
              </a:rPr>
              <a:t>Farmers do not have enough access to short term capital</a:t>
            </a:r>
          </a:p>
          <a:p>
            <a:pPr marL="457200" lvl="0" indent="-3810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" sz="2400"/>
              <a:t>Difficult to weather financial storms</a:t>
            </a:r>
          </a:p>
        </p:txBody>
      </p:sp>
      <p:pic>
        <p:nvPicPr>
          <p:cNvPr id="79" name="Shape 79"/>
          <p:cNvPicPr preferRelativeResize="0"/>
          <p:nvPr/>
        </p:nvPicPr>
        <p:blipFill rotWithShape="1">
          <a:blip r:embed="rId3">
            <a:alphaModFix/>
          </a:blip>
          <a:srcRect b="24242"/>
          <a:stretch/>
        </p:blipFill>
        <p:spPr>
          <a:xfrm>
            <a:off x="4316249" y="1217450"/>
            <a:ext cx="4689849" cy="301364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80" name="Shape 80" descr="farmfrien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Website that gives investors direct contact with farmers in need of short term liquidity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Connects farmers in need with civic-minded investors</a:t>
            </a:r>
          </a:p>
        </p:txBody>
      </p:sp>
      <p:pic>
        <p:nvPicPr>
          <p:cNvPr id="87" name="Shape 87" descr="farmfri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884700" y="3366875"/>
            <a:ext cx="7374600" cy="42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/>
              <a:t>Concept: GoFundMe + Impact Investing</a:t>
            </a:r>
          </a:p>
        </p:txBody>
      </p:sp>
      <p:sp>
        <p:nvSpPr>
          <p:cNvPr id="89" name="Shape 89"/>
          <p:cNvSpPr/>
          <p:nvPr/>
        </p:nvSpPr>
        <p:spPr>
          <a:xfrm>
            <a:off x="884700" y="3363025"/>
            <a:ext cx="7302300" cy="5922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3249" y="3307999"/>
            <a:ext cx="3159045" cy="1602099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Existing Alternatives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7650" y="3192550"/>
            <a:ext cx="1661924" cy="166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9225" y="1721362"/>
            <a:ext cx="4071308" cy="767537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98" name="Shape 98" descr="farmfriend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1849" y="1000575"/>
            <a:ext cx="1798549" cy="1798549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Us?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Targeted customer base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Loans on the farmer’s terms, not ours or the investor’s</a:t>
            </a:r>
          </a:p>
          <a:p>
            <a:pPr marL="457200" lvl="0" indent="-381000">
              <a:spcBef>
                <a:spcPts val="0"/>
              </a:spcBef>
              <a:buSzPct val="100000"/>
            </a:pPr>
            <a:r>
              <a:rPr lang="en" sz="2400"/>
              <a:t>Emphasis on sustainability and ethical investing</a:t>
            </a:r>
          </a:p>
        </p:txBody>
      </p:sp>
      <p:pic>
        <p:nvPicPr>
          <p:cNvPr id="106" name="Shape 106" descr="farmfri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Ideal Clients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231250"/>
            <a:ext cx="4122077" cy="3648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 dirty="0"/>
              <a:t>Small farmers needing reasonable interest rate loans to continue efficient production</a:t>
            </a:r>
          </a:p>
          <a:p>
            <a:pPr marL="457200" lvl="0" indent="-381000">
              <a:spcBef>
                <a:spcPts val="0"/>
              </a:spcBef>
              <a:buSzPct val="100000"/>
            </a:pPr>
            <a:r>
              <a:rPr lang="en" sz="2400" dirty="0"/>
              <a:t>Investors who want to make a positive impact on farming communities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73299"/>
            <a:ext cx="4436325" cy="2663424"/>
          </a:xfrm>
          <a:prstGeom prst="rect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4" name="Shape 114" descr="farmfrien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5027629" y="176462"/>
            <a:ext cx="2234700" cy="1314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Farmer Investment</a:t>
            </a:r>
          </a:p>
        </p:txBody>
      </p:sp>
      <p:sp>
        <p:nvSpPr>
          <p:cNvPr id="120" name="Shape 120"/>
          <p:cNvSpPr/>
          <p:nvPr/>
        </p:nvSpPr>
        <p:spPr>
          <a:xfrm>
            <a:off x="5027700" y="1856075"/>
            <a:ext cx="2240400" cy="1314300"/>
          </a:xfrm>
          <a:prstGeom prst="roundRect">
            <a:avLst>
              <a:gd name="adj" fmla="val 16667"/>
            </a:avLst>
          </a:prstGeom>
          <a:solidFill>
            <a:srgbClr val="78A166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Farm Friend</a:t>
            </a:r>
          </a:p>
        </p:txBody>
      </p:sp>
      <p:sp>
        <p:nvSpPr>
          <p:cNvPr id="121" name="Shape 121"/>
          <p:cNvSpPr/>
          <p:nvPr/>
        </p:nvSpPr>
        <p:spPr>
          <a:xfrm>
            <a:off x="5027629" y="3652735"/>
            <a:ext cx="2234700" cy="13143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Investor</a:t>
            </a:r>
          </a:p>
        </p:txBody>
      </p:sp>
      <p:cxnSp>
        <p:nvCxnSpPr>
          <p:cNvPr id="122" name="Shape 122"/>
          <p:cNvCxnSpPr>
            <a:stCxn id="119" idx="2"/>
            <a:endCxn id="120" idx="0"/>
          </p:cNvCxnSpPr>
          <p:nvPr/>
        </p:nvCxnSpPr>
        <p:spPr>
          <a:xfrm>
            <a:off x="6144979" y="1490762"/>
            <a:ext cx="3000" cy="365399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23" name="Shape 123"/>
          <p:cNvCxnSpPr>
            <a:stCxn id="120" idx="2"/>
            <a:endCxn id="121" idx="0"/>
          </p:cNvCxnSpPr>
          <p:nvPr/>
        </p:nvCxnSpPr>
        <p:spPr>
          <a:xfrm flipH="1">
            <a:off x="6144900" y="3170375"/>
            <a:ext cx="3000" cy="482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4" name="Shape 124"/>
          <p:cNvSpPr/>
          <p:nvPr/>
        </p:nvSpPr>
        <p:spPr>
          <a:xfrm>
            <a:off x="3188125" y="2194475"/>
            <a:ext cx="1075200" cy="6375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Principal</a:t>
            </a:r>
          </a:p>
        </p:txBody>
      </p:sp>
      <p:sp>
        <p:nvSpPr>
          <p:cNvPr id="125" name="Shape 125"/>
          <p:cNvSpPr/>
          <p:nvPr/>
        </p:nvSpPr>
        <p:spPr>
          <a:xfrm>
            <a:off x="8032475" y="1972325"/>
            <a:ext cx="994800" cy="10818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Interest + Principal</a:t>
            </a:r>
          </a:p>
        </p:txBody>
      </p:sp>
      <p:cxnSp>
        <p:nvCxnSpPr>
          <p:cNvPr id="126" name="Shape 126"/>
          <p:cNvCxnSpPr>
            <a:stCxn id="124" idx="3"/>
            <a:endCxn id="120" idx="1"/>
          </p:cNvCxnSpPr>
          <p:nvPr/>
        </p:nvCxnSpPr>
        <p:spPr>
          <a:xfrm>
            <a:off x="4263325" y="2513225"/>
            <a:ext cx="76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27" name="Shape 127"/>
          <p:cNvSpPr/>
          <p:nvPr/>
        </p:nvSpPr>
        <p:spPr>
          <a:xfrm>
            <a:off x="0" y="1322325"/>
            <a:ext cx="2984100" cy="673800"/>
          </a:xfrm>
          <a:prstGeom prst="rightArrow">
            <a:avLst>
              <a:gd name="adj1" fmla="val 50000"/>
              <a:gd name="adj2" fmla="val 86151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Fee on Principal: 0.5%</a:t>
            </a:r>
          </a:p>
        </p:txBody>
      </p:sp>
      <p:sp>
        <p:nvSpPr>
          <p:cNvPr id="128" name="Shape 128"/>
          <p:cNvSpPr/>
          <p:nvPr/>
        </p:nvSpPr>
        <p:spPr>
          <a:xfrm>
            <a:off x="300" y="2176325"/>
            <a:ext cx="2983500" cy="673800"/>
          </a:xfrm>
          <a:prstGeom prst="rightArrow">
            <a:avLst>
              <a:gd name="adj1" fmla="val 50000"/>
              <a:gd name="adj2" fmla="val 86151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Annual Cost: $312</a:t>
            </a:r>
          </a:p>
        </p:txBody>
      </p:sp>
      <p:sp>
        <p:nvSpPr>
          <p:cNvPr id="129" name="Shape 129"/>
          <p:cNvSpPr/>
          <p:nvPr/>
        </p:nvSpPr>
        <p:spPr>
          <a:xfrm>
            <a:off x="313" y="3030325"/>
            <a:ext cx="2983500" cy="673800"/>
          </a:xfrm>
          <a:prstGeom prst="rightArrow">
            <a:avLst>
              <a:gd name="adj1" fmla="val 50000"/>
              <a:gd name="adj2" fmla="val 86151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Loans to Breakeven: $62,400</a:t>
            </a:r>
          </a:p>
        </p:txBody>
      </p:sp>
      <p:cxnSp>
        <p:nvCxnSpPr>
          <p:cNvPr id="130" name="Shape 130"/>
          <p:cNvCxnSpPr>
            <a:stCxn id="121" idx="1"/>
            <a:endCxn id="124" idx="2"/>
          </p:cNvCxnSpPr>
          <p:nvPr/>
        </p:nvCxnSpPr>
        <p:spPr>
          <a:xfrm rot="10800000">
            <a:off x="3725629" y="2832085"/>
            <a:ext cx="1302000" cy="1477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1" name="Shape 131"/>
          <p:cNvCxnSpPr>
            <a:stCxn id="124" idx="0"/>
            <a:endCxn id="119" idx="1"/>
          </p:cNvCxnSpPr>
          <p:nvPr/>
        </p:nvCxnSpPr>
        <p:spPr>
          <a:xfrm rot="10800000" flipH="1">
            <a:off x="3725725" y="833675"/>
            <a:ext cx="1302000" cy="1360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2" name="Shape 132"/>
          <p:cNvCxnSpPr>
            <a:stCxn id="119" idx="3"/>
            <a:endCxn id="125" idx="0"/>
          </p:cNvCxnSpPr>
          <p:nvPr/>
        </p:nvCxnSpPr>
        <p:spPr>
          <a:xfrm>
            <a:off x="7262329" y="833612"/>
            <a:ext cx="1267500" cy="1138799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3" name="Shape 133"/>
          <p:cNvCxnSpPr>
            <a:stCxn id="125" idx="2"/>
            <a:endCxn id="121" idx="3"/>
          </p:cNvCxnSpPr>
          <p:nvPr/>
        </p:nvCxnSpPr>
        <p:spPr>
          <a:xfrm flipH="1">
            <a:off x="7262375" y="3054125"/>
            <a:ext cx="1267500" cy="12558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37668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Business Model</a:t>
            </a:r>
          </a:p>
        </p:txBody>
      </p:sp>
      <p:pic>
        <p:nvPicPr>
          <p:cNvPr id="135" name="Shape 135" descr="farmfri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/>
        </p:nvSpPr>
        <p:spPr>
          <a:xfrm>
            <a:off x="4378750" y="2176325"/>
            <a:ext cx="448200" cy="347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Fee</a:t>
            </a:r>
          </a:p>
        </p:txBody>
      </p:sp>
      <p:sp>
        <p:nvSpPr>
          <p:cNvPr id="137" name="Shape 137"/>
          <p:cNvSpPr/>
          <p:nvPr/>
        </p:nvSpPr>
        <p:spPr>
          <a:xfrm>
            <a:off x="313" y="3884325"/>
            <a:ext cx="2983500" cy="673800"/>
          </a:xfrm>
          <a:prstGeom prst="rightArrow">
            <a:avLst>
              <a:gd name="adj1" fmla="val 50000"/>
              <a:gd name="adj2" fmla="val 86151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Market size needed: 0.0078%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How to Reach our Clients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Social media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Community outreach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Networking with prospective clients</a:t>
            </a:r>
          </a:p>
        </p:txBody>
      </p:sp>
      <p:pic>
        <p:nvPicPr>
          <p:cNvPr id="144" name="Shape 144" descr="farmfri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Next Steps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Refining our website and fully developing our app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Connect with portfolio managers and private equity investors</a:t>
            </a:r>
          </a:p>
          <a:p>
            <a:pPr marL="457200" lvl="0" indent="-381000" rtl="0">
              <a:spcBef>
                <a:spcPts val="0"/>
              </a:spcBef>
              <a:buSzPct val="100000"/>
            </a:pPr>
            <a:r>
              <a:rPr lang="en" sz="2400"/>
              <a:t>Reevaluate and optimize our fee structure</a:t>
            </a:r>
          </a:p>
        </p:txBody>
      </p:sp>
      <p:pic>
        <p:nvPicPr>
          <p:cNvPr id="151" name="Shape 151" descr="farmfri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43425" y="0"/>
            <a:ext cx="1000574" cy="10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ue-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4828</TotalTime>
  <Words>187</Words>
  <Application>Microsoft Office PowerPoint</Application>
  <PresentationFormat>On-screen Show (16:9)</PresentationFormat>
  <Paragraphs>40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Lato</vt:lpstr>
      <vt:lpstr>Playfair Display</vt:lpstr>
      <vt:lpstr>Arial</vt:lpstr>
      <vt:lpstr>Georgia</vt:lpstr>
      <vt:lpstr>blue-gold</vt:lpstr>
      <vt:lpstr>Farm Friend</vt:lpstr>
      <vt:lpstr>Problem</vt:lpstr>
      <vt:lpstr>Solution</vt:lpstr>
      <vt:lpstr>Existing Alternatives</vt:lpstr>
      <vt:lpstr>Why Us?</vt:lpstr>
      <vt:lpstr>Ideal Clients</vt:lpstr>
      <vt:lpstr>Business Model</vt:lpstr>
      <vt:lpstr>How to Reach our Clients</vt:lpstr>
      <vt:lpstr>Next Steps</vt:lpstr>
      <vt:lpstr>Website Demo </vt:lpstr>
      <vt:lpstr>     Thank You Farm Friends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 Friend</dc:title>
  <cp:lastModifiedBy>pulkit garg</cp:lastModifiedBy>
  <cp:revision>3</cp:revision>
  <dcterms:modified xsi:type="dcterms:W3CDTF">2017-05-04T06:51:00Z</dcterms:modified>
</cp:coreProperties>
</file>